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9" r:id="rId2"/>
    <p:sldId id="270" r:id="rId3"/>
    <p:sldId id="271" r:id="rId4"/>
    <p:sldId id="272" r:id="rId5"/>
    <p:sldId id="273" r:id="rId6"/>
    <p:sldId id="274" r:id="rId7"/>
    <p:sldId id="275" r:id="rId8"/>
    <p:sldId id="276" r:id="rId9"/>
    <p:sldId id="277" r:id="rId10"/>
    <p:sldId id="278" r:id="rId11"/>
    <p:sldId id="279" r:id="rId12"/>
    <p:sldId id="26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 autoAdjust="0"/>
    <p:restoredTop sz="94322" autoAdjust="0"/>
  </p:normalViewPr>
  <p:slideViewPr>
    <p:cSldViewPr snapToGrid="0" showGuides="1">
      <p:cViewPr varScale="1">
        <p:scale>
          <a:sx n="96" d="100"/>
          <a:sy n="96" d="100"/>
        </p:scale>
        <p:origin x="102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2017/10/23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944239" y="959138"/>
            <a:ext cx="572464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 smtClean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活着就要感谢</a:t>
            </a:r>
            <a:endParaRPr lang="zh-CN" altLang="en-US" sz="7200" dirty="0">
              <a:solidFill>
                <a:schemeClr val="bg1"/>
              </a:solidFill>
              <a:latin typeface="叶根友毛笔行书简体" panose="02010601030101010101" pitchFamily="2" charset="-122"/>
              <a:ea typeface="叶根友毛笔行书简体" panose="02010601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4778503" y="2417142"/>
            <a:ext cx="2405575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111500" y="2576215"/>
            <a:ext cx="141417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第四章</a:t>
            </a:r>
            <a:endParaRPr lang="zh-CN" altLang="en-US" sz="28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02511" y="3614784"/>
            <a:ext cx="503214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过渡和动画变换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479" y="5220406"/>
            <a:ext cx="23336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1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变换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5056" y="1993917"/>
            <a:ext cx="1024690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rotate</a:t>
            </a:r>
            <a:r>
              <a:rPr lang="zh-CN" altLang="zh-CN" sz="2800" b="1" dirty="0">
                <a:solidFill>
                  <a:schemeClr val="bg1"/>
                </a:solidFill>
              </a:rPr>
              <a:t>旋转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</a:rPr>
              <a:t>例：</a:t>
            </a:r>
            <a:r>
              <a:rPr lang="en-US" altLang="zh-CN" sz="2800" dirty="0" err="1">
                <a:solidFill>
                  <a:schemeClr val="bg1"/>
                </a:solidFill>
              </a:rPr>
              <a:t>transform:rotate</a:t>
            </a:r>
            <a:r>
              <a:rPr lang="en-US" altLang="zh-CN" sz="2800" dirty="0">
                <a:solidFill>
                  <a:schemeClr val="bg1"/>
                </a:solidFill>
              </a:rPr>
              <a:t>(30deg); </a:t>
            </a:r>
            <a:r>
              <a:rPr lang="zh-CN" altLang="zh-CN" sz="2800" dirty="0">
                <a:solidFill>
                  <a:schemeClr val="bg1"/>
                </a:solidFill>
              </a:rPr>
              <a:t>沿着中心旋转</a:t>
            </a:r>
            <a:r>
              <a:rPr lang="en-US" altLang="zh-CN" sz="2800" dirty="0">
                <a:solidFill>
                  <a:schemeClr val="bg1"/>
                </a:solidFill>
              </a:rPr>
              <a:t>30</a:t>
            </a:r>
            <a:r>
              <a:rPr lang="zh-CN" altLang="zh-CN" sz="2800" dirty="0">
                <a:solidFill>
                  <a:schemeClr val="bg1"/>
                </a:solidFill>
              </a:rPr>
              <a:t>度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</a:rPr>
              <a:t>角度单位，</a:t>
            </a:r>
            <a:r>
              <a:rPr lang="en-US" altLang="zh-CN" sz="2800" dirty="0" err="1">
                <a:solidFill>
                  <a:schemeClr val="bg1"/>
                </a:solidFill>
              </a:rPr>
              <a:t>deg</a:t>
            </a:r>
            <a:r>
              <a:rPr lang="en-US" altLang="zh-CN" sz="2800" dirty="0">
                <a:solidFill>
                  <a:schemeClr val="bg1"/>
                </a:solidFill>
              </a:rPr>
              <a:t> rad turn grad</a:t>
            </a:r>
            <a:endParaRPr lang="zh-CN" altLang="zh-CN" sz="2800" dirty="0">
              <a:solidFill>
                <a:schemeClr val="bg1"/>
              </a:solidFill>
            </a:endParaRPr>
          </a:p>
          <a:p>
            <a:pPr lvl="0"/>
            <a:endParaRPr lang="en-US" altLang="zh-CN" sz="2800" b="1" dirty="0">
              <a:solidFill>
                <a:schemeClr val="bg1"/>
              </a:solidFill>
            </a:endParaRPr>
          </a:p>
          <a:p>
            <a:pPr lvl="0"/>
            <a:r>
              <a:rPr lang="en-US" altLang="zh-CN" sz="2800" b="1" dirty="0">
                <a:solidFill>
                  <a:schemeClr val="bg1"/>
                </a:solidFill>
              </a:rPr>
              <a:t>translate</a:t>
            </a:r>
            <a:r>
              <a:rPr lang="zh-CN" altLang="zh-CN" sz="2800" b="1" dirty="0">
                <a:solidFill>
                  <a:schemeClr val="bg1"/>
                </a:solidFill>
              </a:rPr>
              <a:t>位移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例：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transform:translate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(50px,50px); 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向右移动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50px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，向下移动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50px</a:t>
            </a:r>
          </a:p>
          <a:p>
            <a:pPr lvl="1"/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b="1" dirty="0" smtClean="0">
                <a:solidFill>
                  <a:schemeClr val="bg1"/>
                </a:solidFill>
              </a:rPr>
              <a:t>scale</a:t>
            </a:r>
            <a:r>
              <a:rPr lang="zh-CN" altLang="zh-CN" sz="2800" b="1" dirty="0" smtClean="0">
                <a:solidFill>
                  <a:schemeClr val="bg1"/>
                </a:solidFill>
              </a:rPr>
              <a:t>缩放</a:t>
            </a:r>
          </a:p>
          <a:p>
            <a:pPr lvl="1"/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例：</a:t>
            </a:r>
            <a:r>
              <a:rPr lang="en-US" altLang="zh-CN" sz="28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transform:scale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(0.8); 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缩小到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0.8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倍</a:t>
            </a:r>
            <a:endParaRPr lang="zh-CN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876809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变换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96243" y="2289338"/>
            <a:ext cx="10246903" cy="34778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en-US" altLang="zh-CN" sz="3600" b="1" dirty="0">
                <a:solidFill>
                  <a:schemeClr val="bg1"/>
                </a:solidFill>
              </a:rPr>
              <a:t>skew</a:t>
            </a:r>
            <a:r>
              <a:rPr lang="zh-CN" altLang="zh-CN" sz="3600" b="1" dirty="0">
                <a:solidFill>
                  <a:schemeClr val="bg1"/>
                </a:solidFill>
              </a:rPr>
              <a:t>倾斜</a:t>
            </a:r>
          </a:p>
          <a:p>
            <a:pPr lvl="1"/>
            <a:r>
              <a:rPr lang="zh-CN" altLang="zh-CN" sz="3200" dirty="0">
                <a:solidFill>
                  <a:schemeClr val="bg1"/>
                </a:solidFill>
              </a:rPr>
              <a:t>例：</a:t>
            </a:r>
            <a:r>
              <a:rPr lang="en-US" altLang="zh-CN" sz="3200" dirty="0" err="1">
                <a:solidFill>
                  <a:schemeClr val="bg1"/>
                </a:solidFill>
              </a:rPr>
              <a:t>transform:skew</a:t>
            </a:r>
            <a:r>
              <a:rPr lang="en-US" altLang="zh-CN" sz="3200" dirty="0">
                <a:solidFill>
                  <a:schemeClr val="bg1"/>
                </a:solidFill>
              </a:rPr>
              <a:t>(20deg,30deg); </a:t>
            </a:r>
          </a:p>
          <a:p>
            <a:pPr lvl="1"/>
            <a:r>
              <a:rPr lang="zh-CN" altLang="zh-CN" sz="3200" dirty="0">
                <a:solidFill>
                  <a:schemeClr val="bg1"/>
                </a:solidFill>
              </a:rPr>
              <a:t>水平方向倾斜</a:t>
            </a:r>
            <a:r>
              <a:rPr lang="en-US" altLang="zh-CN" sz="3200" dirty="0">
                <a:solidFill>
                  <a:schemeClr val="bg1"/>
                </a:solidFill>
              </a:rPr>
              <a:t>20deg</a:t>
            </a:r>
            <a:r>
              <a:rPr lang="zh-CN" altLang="zh-CN" sz="3200" dirty="0">
                <a:solidFill>
                  <a:schemeClr val="bg1"/>
                </a:solidFill>
              </a:rPr>
              <a:t>，垂直方向倾斜</a:t>
            </a:r>
            <a:r>
              <a:rPr lang="en-US" altLang="zh-CN" sz="3200" dirty="0">
                <a:solidFill>
                  <a:schemeClr val="bg1"/>
                </a:solidFill>
              </a:rPr>
              <a:t>30deg</a:t>
            </a:r>
            <a:endParaRPr lang="zh-CN" altLang="zh-CN" sz="3200" dirty="0">
              <a:solidFill>
                <a:schemeClr val="bg1"/>
              </a:solidFill>
            </a:endParaRPr>
          </a:p>
          <a:p>
            <a:pPr lvl="0"/>
            <a:endParaRPr lang="en-US" altLang="zh-CN" sz="3200" b="1" dirty="0">
              <a:solidFill>
                <a:schemeClr val="bg1"/>
              </a:solidFill>
            </a:endParaRPr>
          </a:p>
          <a:p>
            <a:pPr lvl="0"/>
            <a:r>
              <a:rPr lang="en-US" altLang="zh-CN" sz="3200" b="1" dirty="0">
                <a:solidFill>
                  <a:schemeClr val="bg1"/>
                </a:solidFill>
              </a:rPr>
              <a:t>transform-origin</a:t>
            </a:r>
            <a:endParaRPr lang="zh-CN" altLang="zh-CN" sz="3200" b="1" dirty="0">
              <a:solidFill>
                <a:schemeClr val="bg1"/>
              </a:solidFill>
            </a:endParaRPr>
          </a:p>
          <a:p>
            <a:pPr lvl="1"/>
            <a:r>
              <a:rPr lang="zh-CN" altLang="zh-CN" sz="2800" dirty="0">
                <a:solidFill>
                  <a:schemeClr val="bg1"/>
                </a:solidFill>
              </a:rPr>
              <a:t>默认基点为中心点，可以通过设置坐标值或关键词改变基点</a:t>
            </a:r>
          </a:p>
          <a:p>
            <a:pPr lvl="1"/>
            <a:r>
              <a:rPr lang="zh-CN" altLang="zh-CN" sz="2800" dirty="0">
                <a:solidFill>
                  <a:schemeClr val="bg1"/>
                </a:solidFill>
              </a:rPr>
              <a:t>例：</a:t>
            </a:r>
            <a:r>
              <a:rPr lang="en-US" altLang="zh-CN" sz="2800" dirty="0" err="1">
                <a:solidFill>
                  <a:schemeClr val="bg1"/>
                </a:solidFill>
              </a:rPr>
              <a:t>transform-origin:left</a:t>
            </a:r>
            <a:r>
              <a:rPr lang="en-US" altLang="zh-CN" sz="2800" dirty="0">
                <a:solidFill>
                  <a:schemeClr val="bg1"/>
                </a:solidFill>
              </a:rPr>
              <a:t> top; </a:t>
            </a:r>
            <a:r>
              <a:rPr lang="zh-CN" altLang="zh-CN" sz="2800" dirty="0">
                <a:solidFill>
                  <a:schemeClr val="bg1"/>
                </a:solidFill>
              </a:rPr>
              <a:t>讲变换基点改为左上角 </a:t>
            </a:r>
          </a:p>
        </p:txBody>
      </p:sp>
    </p:spTree>
    <p:extLst>
      <p:ext uri="{BB962C8B-B14F-4D97-AF65-F5344CB8AC3E}">
        <p14:creationId xmlns:p14="http://schemas.microsoft.com/office/powerpoint/2010/main" val="8430909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64279" y="1424023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记得完成作业喔</a:t>
            </a:r>
            <a:endParaRPr lang="zh-CN" altLang="en-US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4041" y="3968820"/>
            <a:ext cx="34756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全球教学服务中心电话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55677" y="4637705"/>
            <a:ext cx="2291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400-1567-315</a:t>
            </a:r>
            <a:endParaRPr lang="zh-CN" altLang="en-US" sz="2400" b="1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53296" y="5508563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   投诉建议   问题反馈  </a:t>
            </a: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过渡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57745" y="3006437"/>
            <a:ext cx="928254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可以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在不使用 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Flash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动画或 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JavaScript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的情况下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，当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从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一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种样式变换为另一种样式时为元素添加效果。</a:t>
            </a:r>
          </a:p>
        </p:txBody>
      </p:sp>
    </p:spTree>
    <p:extLst>
      <p:ext uri="{BB962C8B-B14F-4D97-AF65-F5344CB8AC3E}">
        <p14:creationId xmlns:p14="http://schemas.microsoft.com/office/powerpoint/2010/main" val="24007471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过渡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65563" y="2175164"/>
            <a:ext cx="9282545" cy="39395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lang="zh-CN" altLang="en-US" sz="2800" b="1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过渡的属性</a:t>
            </a:r>
            <a:r>
              <a:rPr lang="en-US" altLang="zh-CN" sz="2800" b="1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transition-property</a:t>
            </a:r>
            <a:r>
              <a:rPr lang="en-US" altLang="zh-CN" sz="2800" b="1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:</a:t>
            </a:r>
            <a:endParaRPr lang="en-US" altLang="zh-CN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none   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没有过渡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all       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所有属性都过渡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默认值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zh-CN" altLang="zh-CN" sz="2800" b="1" dirty="0" smtClean="0">
                <a:solidFill>
                  <a:schemeClr val="bg1"/>
                </a:solidFill>
              </a:rPr>
              <a:t>过渡属性花费的时间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transition-duration: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单位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秒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毫秒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b="1" dirty="0" smtClean="0">
                <a:solidFill>
                  <a:schemeClr val="bg1"/>
                </a:solidFill>
              </a:rPr>
              <a:t>过渡效果延迟时间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transition-delay:</a:t>
            </a: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单位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: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秒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毫秒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755536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过渡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958952" y="2341418"/>
            <a:ext cx="928254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800" b="1" dirty="0">
                <a:solidFill>
                  <a:schemeClr val="bg1"/>
                </a:solidFill>
              </a:rPr>
              <a:t>过渡效果速度</a:t>
            </a:r>
            <a:r>
              <a:rPr lang="zh-CN" altLang="zh-CN" sz="2800" b="1" dirty="0" smtClean="0">
                <a:solidFill>
                  <a:schemeClr val="bg1"/>
                </a:solidFill>
              </a:rPr>
              <a:t>曲线</a:t>
            </a:r>
            <a:r>
              <a:rPr lang="en-US" altLang="zh-CN" sz="2800" b="1" dirty="0" smtClean="0">
                <a:solidFill>
                  <a:schemeClr val="bg1"/>
                </a:solidFill>
              </a:rPr>
              <a:t>transition-timing-function:</a:t>
            </a:r>
          </a:p>
          <a:p>
            <a:endParaRPr lang="en-US" altLang="zh-CN" sz="2800" b="1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linear  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匀速</a:t>
            </a:r>
            <a:endParaRPr lang="zh-CN" altLang="en-US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ease  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快慢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快</a:t>
            </a:r>
            <a:endParaRPr lang="zh-CN" altLang="en-US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ease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in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均加速</a:t>
            </a: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ease-out 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匀减速</a:t>
            </a: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ease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-in-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out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慢快慢</a:t>
            </a: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cubic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-bezier(n,n,n,n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贝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塞尔曲线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697427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919861" y="1742830"/>
            <a:ext cx="1024690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solidFill>
                  <a:schemeClr val="bg1"/>
                </a:solidFill>
              </a:rPr>
              <a:t>动画</a:t>
            </a:r>
            <a:r>
              <a:rPr lang="zh-CN" altLang="zh-CN" sz="2400" b="1" dirty="0" smtClean="0">
                <a:solidFill>
                  <a:schemeClr val="bg1"/>
                </a:solidFill>
              </a:rPr>
              <a:t>名称</a:t>
            </a:r>
            <a:r>
              <a:rPr lang="en-US" altLang="zh-CN" sz="2400" b="1" dirty="0" smtClean="0">
                <a:solidFill>
                  <a:schemeClr val="bg1"/>
                </a:solidFill>
              </a:rPr>
              <a:t>animation-name:</a:t>
            </a:r>
            <a:endParaRPr lang="en-US" altLang="zh-CN" sz="1200" dirty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</a:rPr>
              <a:t>	</a:t>
            </a:r>
            <a:r>
              <a:rPr lang="en-US" altLang="zh-CN" sz="2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keyframename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自定义的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名字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zh-CN" altLang="zh-CN" sz="2400" dirty="0">
              <a:solidFill>
                <a:schemeClr val="bg1"/>
              </a:solidFill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@</a:t>
            </a:r>
            <a:r>
              <a:rPr lang="en-US" altLang="zh-CN" sz="2400" dirty="0" err="1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keyframes</a:t>
            </a:r>
            <a:r>
              <a:rPr lang="en-US" altLang="zh-CN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:</a:t>
            </a:r>
            <a:r>
              <a:rPr lang="zh-CN" altLang="zh-CN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规定动画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@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keyframes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animationname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{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keyframes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-selector {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css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-styles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;}}</a:t>
            </a:r>
          </a:p>
          <a:p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animationname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定义动画的名称。</a:t>
            </a: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keyframes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-selector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动画时长的百分比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。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关键帧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lvl="2"/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from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（与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0%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相同）</a:t>
            </a:r>
          </a:p>
          <a:p>
            <a:pPr lvl="2"/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to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（与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100%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相同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lvl="2"/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可以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只有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to</a:t>
            </a:r>
          </a:p>
          <a:p>
            <a:pPr lvl="2"/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0-100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%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lvl="2"/>
            <a:r>
              <a:rPr lang="en-US" altLang="zh-CN" sz="2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css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-styles 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一个或多个合法的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CSS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样式属性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。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8797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240199" y="2089193"/>
            <a:ext cx="9734284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animation-duration: </a:t>
            </a:r>
            <a:r>
              <a:rPr lang="zh-CN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动画执行时间</a:t>
            </a:r>
            <a:endParaRPr lang="zh-CN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animation-delay:</a:t>
            </a:r>
            <a:r>
              <a:rPr lang="zh-CN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动画效果延迟时间</a:t>
            </a:r>
            <a:endParaRPr lang="en-US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animation-timing-function: </a:t>
            </a:r>
            <a:r>
              <a:rPr lang="zh-CN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动画速度</a:t>
            </a:r>
            <a:r>
              <a:rPr lang="zh-CN" altLang="zh-CN" sz="2800" b="1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曲线</a:t>
            </a:r>
            <a:endParaRPr lang="zh-CN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	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linear / ease / ease-in / ease-out / ease-in-out</a:t>
            </a:r>
          </a:p>
          <a:p>
            <a:pPr>
              <a:lnSpc>
                <a:spcPct val="150000"/>
              </a:lnSpc>
            </a:pPr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animation-iteration-count: </a:t>
            </a:r>
            <a:r>
              <a:rPr lang="zh-CN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动画执行次数</a:t>
            </a:r>
            <a:endParaRPr lang="zh-CN" altLang="zh-CN" sz="2800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	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次数数值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/ infinite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无限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重复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17782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15605" y="3100576"/>
            <a:ext cx="9374067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animation-direction:</a:t>
            </a:r>
            <a:r>
              <a:rPr lang="zh-CN" altLang="zh-CN" sz="2800" b="1" dirty="0">
                <a:solidFill>
                  <a:schemeClr val="bg1"/>
                </a:solidFill>
              </a:rPr>
              <a:t>动画执行方向</a:t>
            </a:r>
            <a:endParaRPr lang="zh-CN" altLang="zh-CN" sz="2800" dirty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		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normal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正常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/alternate  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动画轮流反向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播放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en-US" altLang="zh-CN" sz="2800" b="1" dirty="0">
                <a:solidFill>
                  <a:schemeClr val="bg1"/>
                </a:solidFill>
              </a:rPr>
              <a:t>animation-play-state:</a:t>
            </a:r>
            <a:r>
              <a:rPr lang="zh-CN" altLang="zh-CN" sz="2800" b="1" dirty="0">
                <a:solidFill>
                  <a:schemeClr val="bg1"/>
                </a:solidFill>
              </a:rPr>
              <a:t>动画执行状态</a:t>
            </a:r>
            <a:endParaRPr lang="zh-CN" altLang="zh-CN" sz="2800" dirty="0">
              <a:solidFill>
                <a:schemeClr val="bg1"/>
              </a:solidFill>
            </a:endParaRPr>
          </a:p>
          <a:p>
            <a:r>
              <a:rPr lang="en-US" altLang="zh-CN" sz="2800" dirty="0">
                <a:solidFill>
                  <a:schemeClr val="bg1"/>
                </a:solidFill>
              </a:rPr>
              <a:t>		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paused  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暂停动画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/ running  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运行动画</a:t>
            </a:r>
          </a:p>
        </p:txBody>
      </p:sp>
    </p:spTree>
    <p:extLst>
      <p:ext uri="{BB962C8B-B14F-4D97-AF65-F5344CB8AC3E}">
        <p14:creationId xmlns:p14="http://schemas.microsoft.com/office/powerpoint/2010/main" val="531595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044552" y="1881376"/>
            <a:ext cx="1024690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b="1" dirty="0">
                <a:solidFill>
                  <a:schemeClr val="bg1"/>
                </a:solidFill>
              </a:rPr>
              <a:t>animation-fill-mode:</a:t>
            </a:r>
            <a:r>
              <a:rPr lang="zh-CN" altLang="zh-CN" sz="2400" b="1" dirty="0">
                <a:solidFill>
                  <a:schemeClr val="bg1"/>
                </a:solidFill>
              </a:rPr>
              <a:t>动画执行过程效果是否可见</a:t>
            </a:r>
            <a:endParaRPr lang="zh-CN" altLang="zh-CN" sz="24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none 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不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改变（默认） 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forwards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当动画完成后，保持最后一个属性值（在最后一个关键帧中定义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backwards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在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animation-delay(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动画延迟时间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所指定的一段时间内，在动画显示之前，应用开始属性值（在第一个关键帧中定义</a:t>
            </a:r>
            <a:r>
              <a:rPr lang="zh-CN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endParaRPr lang="zh-CN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both </a:t>
            </a:r>
            <a:r>
              <a:rPr lang="zh-CN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向前和向后填充模式都被应用</a:t>
            </a:r>
          </a:p>
        </p:txBody>
      </p:sp>
    </p:spTree>
    <p:extLst>
      <p:ext uri="{BB962C8B-B14F-4D97-AF65-F5344CB8AC3E}">
        <p14:creationId xmlns:p14="http://schemas.microsoft.com/office/powerpoint/2010/main" val="40417970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8952" y="901623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703128" y="727167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变换</a:t>
            </a:r>
            <a:endParaRPr lang="zh-CN" altLang="en-US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36921" y="3217807"/>
            <a:ext cx="1024690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允许我们对元素进行旋转、缩放、移动或倾斜。</a:t>
            </a:r>
          </a:p>
        </p:txBody>
      </p:sp>
    </p:spTree>
    <p:extLst>
      <p:ext uri="{BB962C8B-B14F-4D97-AF65-F5344CB8AC3E}">
        <p14:creationId xmlns:p14="http://schemas.microsoft.com/office/powerpoint/2010/main" val="31274690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3200</TotalTime>
  <Words>291</Words>
  <Application>Microsoft Office PowerPoint</Application>
  <PresentationFormat>宽屏</PresentationFormat>
  <Paragraphs>85</Paragraphs>
  <Slides>12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等线</vt:lpstr>
      <vt:lpstr>等线 Light</vt:lpstr>
      <vt:lpstr>思源黑体</vt:lpstr>
      <vt:lpstr>思源黑体 CN Light</vt:lpstr>
      <vt:lpstr>思源黑体 CN Medium</vt:lpstr>
      <vt:lpstr>腾祥细潮黑简</vt:lpstr>
      <vt:lpstr>叶根友毛笔行书简体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323</cp:revision>
  <dcterms:created xsi:type="dcterms:W3CDTF">2017-07-11T10:59:46Z</dcterms:created>
  <dcterms:modified xsi:type="dcterms:W3CDTF">2017-10-23T13:59:52Z</dcterms:modified>
</cp:coreProperties>
</file>

<file path=docProps/thumbnail.jpeg>
</file>